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72" r:id="rId4"/>
    <p:sldId id="271" r:id="rId5"/>
    <p:sldId id="259" r:id="rId6"/>
    <p:sldId id="267" r:id="rId7"/>
    <p:sldId id="263" r:id="rId8"/>
    <p:sldId id="268" r:id="rId9"/>
    <p:sldId id="269" r:id="rId10"/>
    <p:sldId id="261" r:id="rId11"/>
    <p:sldId id="270" r:id="rId12"/>
    <p:sldId id="274" r:id="rId13"/>
    <p:sldId id="273" r:id="rId14"/>
    <p:sldId id="276" r:id="rId15"/>
    <p:sldId id="277" r:id="rId16"/>
    <p:sldId id="278" r:id="rId17"/>
    <p:sldId id="279"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5/3/2022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tiasNegro/tcm_homeworks_and_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F7680-D485-F423-ADB0-45427BD9908D}"/>
              </a:ext>
            </a:extLst>
          </p:cNvPr>
          <p:cNvSpPr>
            <a:spLocks noGrp="1"/>
          </p:cNvSpPr>
          <p:nvPr>
            <p:ph type="ctrTitle"/>
          </p:nvPr>
        </p:nvSpPr>
        <p:spPr/>
        <p:txBody>
          <a:bodyPr/>
          <a:lstStyle/>
          <a:p>
            <a:r>
              <a:rPr lang="it-IT" dirty="0"/>
              <a:t>Infrastruttura cloud AWS</a:t>
            </a:r>
          </a:p>
        </p:txBody>
      </p:sp>
      <p:sp>
        <p:nvSpPr>
          <p:cNvPr id="3" name="Sottotitolo 2">
            <a:extLst>
              <a:ext uri="{FF2B5EF4-FFF2-40B4-BE49-F238E27FC236}">
                <a16:creationId xmlns:a16="http://schemas.microsoft.com/office/drawing/2014/main" id="{EED32DF4-FB40-51D0-5897-37F2481FB9BE}"/>
              </a:ext>
            </a:extLst>
          </p:cNvPr>
          <p:cNvSpPr>
            <a:spLocks noGrp="1"/>
          </p:cNvSpPr>
          <p:nvPr>
            <p:ph type="subTitle" idx="1"/>
          </p:nvPr>
        </p:nvSpPr>
        <p:spPr/>
        <p:txBody>
          <a:bodyPr/>
          <a:lstStyle/>
          <a:p>
            <a:r>
              <a:rPr lang="it-IT" dirty="0"/>
              <a:t>Componenti del gruppo:</a:t>
            </a:r>
          </a:p>
          <a:p>
            <a:r>
              <a:rPr lang="it-IT" dirty="0"/>
              <a:t>Greco Daniele-1065570, Matias Negro-1065808</a:t>
            </a:r>
          </a:p>
        </p:txBody>
      </p:sp>
    </p:spTree>
    <p:extLst>
      <p:ext uri="{BB962C8B-B14F-4D97-AF65-F5344CB8AC3E}">
        <p14:creationId xmlns:p14="http://schemas.microsoft.com/office/powerpoint/2010/main" val="318654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DFD2A-332E-F737-56A7-1CA35D7CF301}"/>
              </a:ext>
            </a:extLst>
          </p:cNvPr>
          <p:cNvSpPr>
            <a:spLocks noGrp="1"/>
          </p:cNvSpPr>
          <p:nvPr>
            <p:ph type="title"/>
          </p:nvPr>
        </p:nvSpPr>
        <p:spPr/>
        <p:txBody>
          <a:bodyPr>
            <a:normAutofit/>
          </a:bodyPr>
          <a:lstStyle/>
          <a:p>
            <a:r>
              <a:rPr lang="it-IT" sz="2800" dirty="0"/>
              <a:t>S3 Bucket e Dynamo DB</a:t>
            </a:r>
          </a:p>
        </p:txBody>
      </p:sp>
      <p:sp>
        <p:nvSpPr>
          <p:cNvPr id="3" name="Segnaposto contenuto 2">
            <a:extLst>
              <a:ext uri="{FF2B5EF4-FFF2-40B4-BE49-F238E27FC236}">
                <a16:creationId xmlns:a16="http://schemas.microsoft.com/office/drawing/2014/main" id="{36587AA4-9F73-35D6-3919-FB3C0125B005}"/>
              </a:ext>
            </a:extLst>
          </p:cNvPr>
          <p:cNvSpPr>
            <a:spLocks noGrp="1"/>
          </p:cNvSpPr>
          <p:nvPr>
            <p:ph idx="1"/>
          </p:nvPr>
        </p:nvSpPr>
        <p:spPr/>
        <p:txBody>
          <a:bodyPr>
            <a:normAutofit/>
          </a:bodyPr>
          <a:lstStyle/>
          <a:p>
            <a:pPr marL="0" indent="0" algn="just">
              <a:buNone/>
            </a:pPr>
            <a:r>
              <a:rPr lang="it-IT" dirty="0"/>
              <a:t>All’aggiunta di un file nel bucket viene avviata una funzione Lambda che prende il contenuto del file in formato «</a:t>
            </a:r>
            <a:r>
              <a:rPr lang="it-IT" b="1" dirty="0"/>
              <a:t>xml</a:t>
            </a:r>
            <a:r>
              <a:rPr lang="it-IT" dirty="0"/>
              <a:t>». Questo viene convertito ed inserito in formato «</a:t>
            </a:r>
            <a:r>
              <a:rPr lang="it-IT" b="1" dirty="0" err="1"/>
              <a:t>json</a:t>
            </a:r>
            <a:r>
              <a:rPr lang="it-IT" dirty="0"/>
              <a:t>» all’interno di una tabella nel database costruito utilizzando il servizio Dynamo DB. Ogni Gara è riconosciuta univocamente da una chiave composta dal nome e dalla data dell’evento.</a:t>
            </a:r>
          </a:p>
          <a:p>
            <a:pPr marL="0" indent="0" algn="just">
              <a:buNone/>
            </a:pPr>
            <a:r>
              <a:rPr lang="it-IT" dirty="0"/>
              <a:t>Quando un utente </a:t>
            </a:r>
            <a:r>
              <a:rPr lang="it-IT" i="1" dirty="0"/>
              <a:t>User</a:t>
            </a:r>
            <a:r>
              <a:rPr lang="it-IT" dirty="0"/>
              <a:t> effettua una richiesta GET, viene preso l’ «</a:t>
            </a:r>
            <a:r>
              <a:rPr lang="it-IT" b="1" dirty="0"/>
              <a:t>item</a:t>
            </a:r>
            <a:r>
              <a:rPr lang="it-IT" dirty="0"/>
              <a:t>» relativo al nome dell’evento desiderato dall’utente, il quale viene inserito nell’«</a:t>
            </a:r>
            <a:r>
              <a:rPr lang="it-IT" b="1" i="1" dirty="0" err="1"/>
              <a:t>header</a:t>
            </a:r>
            <a:r>
              <a:rPr lang="it-IT" i="1" dirty="0"/>
              <a:t>»</a:t>
            </a:r>
            <a:r>
              <a:rPr lang="it-IT" dirty="0"/>
              <a:t> della richiesta e restituito nel «</a:t>
            </a:r>
            <a:r>
              <a:rPr lang="it-IT" b="1" i="1" dirty="0"/>
              <a:t>body</a:t>
            </a:r>
            <a:r>
              <a:rPr lang="it-IT" i="1" dirty="0"/>
              <a:t>»</a:t>
            </a:r>
            <a:r>
              <a:rPr lang="it-IT" dirty="0"/>
              <a:t> della risposta.</a:t>
            </a:r>
          </a:p>
        </p:txBody>
      </p:sp>
    </p:spTree>
    <p:extLst>
      <p:ext uri="{BB962C8B-B14F-4D97-AF65-F5344CB8AC3E}">
        <p14:creationId xmlns:p14="http://schemas.microsoft.com/office/powerpoint/2010/main" val="153734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DDAE7-4F0F-E571-F5DA-25C7453B2A3E}"/>
              </a:ext>
            </a:extLst>
          </p:cNvPr>
          <p:cNvSpPr>
            <a:spLocks noGrp="1"/>
          </p:cNvSpPr>
          <p:nvPr>
            <p:ph type="title"/>
          </p:nvPr>
        </p:nvSpPr>
        <p:spPr/>
        <p:txBody>
          <a:bodyPr>
            <a:normAutofit/>
          </a:bodyPr>
          <a:lstStyle/>
          <a:p>
            <a:r>
              <a:rPr lang="it-IT" sz="2800" dirty="0"/>
              <a:t>S3 Bucket e Dynamo DB</a:t>
            </a:r>
          </a:p>
        </p:txBody>
      </p:sp>
      <p:pic>
        <p:nvPicPr>
          <p:cNvPr id="5" name="Segnaposto contenuto 4">
            <a:extLst>
              <a:ext uri="{FF2B5EF4-FFF2-40B4-BE49-F238E27FC236}">
                <a16:creationId xmlns:a16="http://schemas.microsoft.com/office/drawing/2014/main" id="{1E21C62C-0E04-0B0A-04A5-E39EA4E7244B}"/>
              </a:ext>
            </a:extLst>
          </p:cNvPr>
          <p:cNvPicPr>
            <a:picLocks noGrp="1" noChangeAspect="1"/>
          </p:cNvPicPr>
          <p:nvPr>
            <p:ph idx="1"/>
          </p:nvPr>
        </p:nvPicPr>
        <p:blipFill rotWithShape="1">
          <a:blip r:embed="rId2"/>
          <a:srcRect t="12961" b="15512"/>
          <a:stretch/>
        </p:blipFill>
        <p:spPr>
          <a:xfrm>
            <a:off x="4283617" y="121300"/>
            <a:ext cx="6447001" cy="2593910"/>
          </a:xfrm>
          <a:ln>
            <a:solidFill>
              <a:schemeClr val="tx1"/>
            </a:solidFill>
          </a:ln>
        </p:spPr>
      </p:pic>
      <p:pic>
        <p:nvPicPr>
          <p:cNvPr id="7" name="Immagine 6">
            <a:extLst>
              <a:ext uri="{FF2B5EF4-FFF2-40B4-BE49-F238E27FC236}">
                <a16:creationId xmlns:a16="http://schemas.microsoft.com/office/drawing/2014/main" id="{EA264D8B-07D9-BB36-C864-D0F53B88527D}"/>
              </a:ext>
            </a:extLst>
          </p:cNvPr>
          <p:cNvPicPr>
            <a:picLocks noChangeAspect="1"/>
          </p:cNvPicPr>
          <p:nvPr/>
        </p:nvPicPr>
        <p:blipFill rotWithShape="1">
          <a:blip r:embed="rId3"/>
          <a:srcRect t="7255" b="31373"/>
          <a:stretch/>
        </p:blipFill>
        <p:spPr>
          <a:xfrm>
            <a:off x="5692313" y="2776551"/>
            <a:ext cx="3629607" cy="3960149"/>
          </a:xfrm>
          <a:prstGeom prst="rect">
            <a:avLst/>
          </a:prstGeom>
          <a:ln>
            <a:solidFill>
              <a:schemeClr val="tx1"/>
            </a:solidFill>
          </a:ln>
        </p:spPr>
      </p:pic>
    </p:spTree>
    <p:extLst>
      <p:ext uri="{BB962C8B-B14F-4D97-AF65-F5344CB8AC3E}">
        <p14:creationId xmlns:p14="http://schemas.microsoft.com/office/powerpoint/2010/main" val="30561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831C95-A7A1-17B8-9FDF-C8325DF67B12}"/>
              </a:ext>
            </a:extLst>
          </p:cNvPr>
          <p:cNvSpPr>
            <a:spLocks noGrp="1"/>
          </p:cNvSpPr>
          <p:nvPr>
            <p:ph type="title"/>
          </p:nvPr>
        </p:nvSpPr>
        <p:spPr/>
        <p:txBody>
          <a:bodyPr>
            <a:normAutofit/>
          </a:bodyPr>
          <a:lstStyle/>
          <a:p>
            <a:r>
              <a:rPr lang="it-IT" sz="2800" dirty="0"/>
              <a:t>Simulazione degli eventi</a:t>
            </a:r>
          </a:p>
        </p:txBody>
      </p:sp>
      <p:sp>
        <p:nvSpPr>
          <p:cNvPr id="3" name="Segnaposto contenuto 2">
            <a:extLst>
              <a:ext uri="{FF2B5EF4-FFF2-40B4-BE49-F238E27FC236}">
                <a16:creationId xmlns:a16="http://schemas.microsoft.com/office/drawing/2014/main" id="{9850CDA4-4F5D-A0D5-32FF-C31C4F3078B8}"/>
              </a:ext>
            </a:extLst>
          </p:cNvPr>
          <p:cNvSpPr>
            <a:spLocks noGrp="1"/>
          </p:cNvSpPr>
          <p:nvPr>
            <p:ph idx="1"/>
          </p:nvPr>
        </p:nvSpPr>
        <p:spPr/>
        <p:txBody>
          <a:bodyPr>
            <a:normAutofit/>
          </a:bodyPr>
          <a:lstStyle/>
          <a:p>
            <a:pPr marL="0" indent="0" algn="just">
              <a:buNone/>
            </a:pPr>
            <a:r>
              <a:rPr lang="it-IT" sz="1800" i="1" dirty="0"/>
              <a:t>La simulazione degli eventi avviene attraverso l’esecuzione di uno script </a:t>
            </a:r>
            <a:r>
              <a:rPr lang="it-IT" sz="1800" i="1" dirty="0" err="1"/>
              <a:t>python</a:t>
            </a:r>
            <a:r>
              <a:rPr lang="it-IT" sz="1800" i="1" dirty="0"/>
              <a:t>, il quale, attraverso la libreria «</a:t>
            </a:r>
            <a:r>
              <a:rPr lang="it-IT" sz="1800" b="1" i="1" dirty="0" err="1"/>
              <a:t>xml.etree</a:t>
            </a:r>
            <a:r>
              <a:rPr lang="it-IT" sz="1800" i="1" dirty="0"/>
              <a:t>», genera un documento pseudo-casuale secondo lo standard  «</a:t>
            </a:r>
            <a:r>
              <a:rPr lang="it-IT" sz="1800" b="1" i="1" dirty="0"/>
              <a:t>IOF-</a:t>
            </a:r>
            <a:r>
              <a:rPr lang="it-IT" sz="1800" b="1" i="1" dirty="0" err="1"/>
              <a:t>DataStandard</a:t>
            </a:r>
            <a:r>
              <a:rPr lang="it-IT" sz="1800" i="1" dirty="0"/>
              <a:t> </a:t>
            </a:r>
            <a:r>
              <a:rPr lang="it-IT" sz="1800" b="1" i="1" dirty="0"/>
              <a:t>3.0</a:t>
            </a:r>
            <a:r>
              <a:rPr lang="it-IT" sz="1800" i="1" dirty="0"/>
              <a:t>».</a:t>
            </a:r>
          </a:p>
          <a:p>
            <a:pPr marL="0" indent="0" algn="just">
              <a:buNone/>
            </a:pPr>
            <a:r>
              <a:rPr lang="it-IT" sz="1800" i="1" dirty="0"/>
              <a:t>La creazione del/dei file viene effettuata a livello basso, componendo dei sotto-alberi che vengono solo alla fine ricomposti; Nel caso fosse necessario generare più file, questi vengono immagazzinati in una variabile di classe «list», la quale viene iterata per effettuare il salvataggio dei singoli elementi.</a:t>
            </a:r>
          </a:p>
          <a:p>
            <a:pPr marL="0" indent="0" algn="just">
              <a:buNone/>
            </a:pPr>
            <a:r>
              <a:rPr lang="it-IT" sz="1800" i="1" dirty="0"/>
              <a:t>Il </a:t>
            </a:r>
            <a:r>
              <a:rPr lang="it-IT" sz="1800" b="1" i="1" dirty="0"/>
              <a:t>nome</a:t>
            </a:r>
            <a:r>
              <a:rPr lang="it-IT" sz="1800" i="1" dirty="0"/>
              <a:t> dei file viene generato in base al nome dell’evento più la sua «</a:t>
            </a:r>
            <a:r>
              <a:rPr lang="it-IT" sz="1800" i="1" dirty="0" err="1"/>
              <a:t>StartDate</a:t>
            </a:r>
            <a:r>
              <a:rPr lang="it-IT" sz="1800" i="1" dirty="0"/>
              <a:t>».</a:t>
            </a:r>
          </a:p>
          <a:p>
            <a:pPr marL="0" indent="0" algn="just">
              <a:buNone/>
            </a:pPr>
            <a:r>
              <a:rPr lang="it-IT" sz="1800" i="1" dirty="0"/>
              <a:t>Tali file vengono salvati unicamente in una cartella «</a:t>
            </a:r>
            <a:r>
              <a:rPr lang="it-IT" sz="1800" i="1" dirty="0" err="1"/>
              <a:t>Result_Of_Simulation</a:t>
            </a:r>
            <a:r>
              <a:rPr lang="it-IT" sz="1800" i="1" dirty="0"/>
              <a:t>», la quale viene ripulita a seguito del loro invio tramite «</a:t>
            </a:r>
            <a:r>
              <a:rPr lang="it-IT" sz="1800" b="1" i="1" dirty="0"/>
              <a:t>POST-</a:t>
            </a:r>
            <a:r>
              <a:rPr lang="it-IT" sz="1800" b="1" i="1" dirty="0" err="1"/>
              <a:t>request</a:t>
            </a:r>
            <a:r>
              <a:rPr lang="it-IT" sz="1800" i="1" dirty="0"/>
              <a:t>» seguendo le dinamiche descritte.</a:t>
            </a:r>
          </a:p>
        </p:txBody>
      </p:sp>
    </p:spTree>
    <p:extLst>
      <p:ext uri="{BB962C8B-B14F-4D97-AF65-F5344CB8AC3E}">
        <p14:creationId xmlns:p14="http://schemas.microsoft.com/office/powerpoint/2010/main" val="27927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sp>
        <p:nvSpPr>
          <p:cNvPr id="3" name="Segnaposto contenuto 2">
            <a:extLst>
              <a:ext uri="{FF2B5EF4-FFF2-40B4-BE49-F238E27FC236}">
                <a16:creationId xmlns:a16="http://schemas.microsoft.com/office/drawing/2014/main" id="{3DFC86F1-A113-4BC3-B85D-2014E29A9BC3}"/>
              </a:ext>
            </a:extLst>
          </p:cNvPr>
          <p:cNvSpPr>
            <a:spLocks noGrp="1"/>
          </p:cNvSpPr>
          <p:nvPr>
            <p:ph idx="1"/>
          </p:nvPr>
        </p:nvSpPr>
        <p:spPr>
          <a:xfrm>
            <a:off x="3869268" y="242596"/>
            <a:ext cx="7315200" cy="6494106"/>
          </a:xfrm>
        </p:spPr>
        <p:txBody>
          <a:bodyPr>
            <a:normAutofit/>
          </a:bodyPr>
          <a:lstStyle/>
          <a:p>
            <a:pPr marL="0" indent="0" algn="just">
              <a:buNone/>
            </a:pPr>
            <a:r>
              <a:rPr lang="it-IT" sz="1800" dirty="0"/>
              <a:t>Per eseguire i vari test per accedere al bucket e al database sono state scritte due applicazioni diverse in </a:t>
            </a:r>
            <a:r>
              <a:rPr lang="it-IT" sz="1800" dirty="0" err="1"/>
              <a:t>python</a:t>
            </a:r>
            <a:r>
              <a:rPr lang="it-IT" sz="1800" dirty="0"/>
              <a:t>, una per gli utenti </a:t>
            </a:r>
            <a:r>
              <a:rPr lang="it-IT" sz="1800" b="1" i="1" dirty="0"/>
              <a:t>Administrator</a:t>
            </a:r>
            <a:r>
              <a:rPr lang="it-IT" sz="1800" i="1" dirty="0"/>
              <a:t> </a:t>
            </a:r>
            <a:r>
              <a:rPr lang="it-IT" sz="1800" dirty="0"/>
              <a:t>e una per gli utenti </a:t>
            </a:r>
            <a:r>
              <a:rPr lang="it-IT" sz="1800" b="1" i="1" dirty="0"/>
              <a:t>Users</a:t>
            </a:r>
            <a:r>
              <a:rPr lang="it-IT" sz="1800" dirty="0"/>
              <a:t>.</a:t>
            </a:r>
          </a:p>
          <a:p>
            <a:pPr marL="0" indent="0" algn="just">
              <a:buNone/>
            </a:pPr>
            <a:r>
              <a:rPr lang="it-IT" sz="1800" dirty="0"/>
              <a:t>L’applicazione «</a:t>
            </a:r>
            <a:r>
              <a:rPr lang="it-IT" sz="1800" b="1" i="1" dirty="0" err="1"/>
              <a:t>uploaderApp</a:t>
            </a:r>
            <a:r>
              <a:rPr lang="it-IT" sz="1800" i="1" dirty="0"/>
              <a:t>»: </a:t>
            </a:r>
            <a:r>
              <a:rPr lang="it-IT" sz="1800" dirty="0"/>
              <a:t>contiene un modulo per il login, i dati vengono passati ad Amazon Cognito che autentica l’utente e restituisce un token di accesso che verrà inserito nell’ «</a:t>
            </a:r>
            <a:r>
              <a:rPr lang="it-IT" sz="1800" b="1" dirty="0" err="1"/>
              <a:t>header</a:t>
            </a:r>
            <a:r>
              <a:rPr lang="it-IT" sz="1800" dirty="0"/>
              <a:t>» di ogni richiesta POST effettuata.</a:t>
            </a:r>
            <a:r>
              <a:rPr lang="it-IT" sz="1800" i="1" dirty="0"/>
              <a:t> </a:t>
            </a:r>
            <a:r>
              <a:rPr lang="it-IT" sz="1800" dirty="0"/>
              <a:t>Dopo l’accesso, l’applicazione consente di generare più file sul file system locale ed inviarli in un’unica </a:t>
            </a:r>
            <a:r>
              <a:rPr lang="it-IT" sz="1800" i="1" dirty="0"/>
              <a:t>POST «</a:t>
            </a:r>
            <a:r>
              <a:rPr lang="it-IT" sz="1800" b="1" i="1" dirty="0" err="1"/>
              <a:t>request</a:t>
            </a:r>
            <a:r>
              <a:rPr lang="it-IT" sz="1800" i="1" dirty="0"/>
              <a:t>» </a:t>
            </a:r>
            <a:r>
              <a:rPr lang="it-IT" sz="1800" dirty="0"/>
              <a:t>all’endpoint con percorso «</a:t>
            </a:r>
            <a:r>
              <a:rPr lang="it-IT" sz="1800" i="1" dirty="0"/>
              <a:t>/update»</a:t>
            </a:r>
            <a:r>
              <a:rPr lang="it-IT" sz="1800" dirty="0"/>
              <a:t>. L’API verifica il token di accesso con Amazon Cognito e inoltra la richiesta alla funzione lambda.</a:t>
            </a:r>
          </a:p>
          <a:p>
            <a:pPr marL="0" indent="0" algn="just">
              <a:buNone/>
            </a:pPr>
            <a:r>
              <a:rPr lang="it-IT" sz="1800" dirty="0"/>
              <a:t>L’applicazione «</a:t>
            </a:r>
            <a:r>
              <a:rPr lang="it-IT" sz="1800" b="1" i="1" dirty="0" err="1"/>
              <a:t>readerApp</a:t>
            </a:r>
            <a:r>
              <a:rPr lang="it-IT" sz="1800" i="1" dirty="0"/>
              <a:t>»:</a:t>
            </a:r>
            <a:r>
              <a:rPr lang="it-IT" sz="1800" dirty="0"/>
              <a:t> dopo il login viene inviata automaticamente una richiesta </a:t>
            </a:r>
            <a:r>
              <a:rPr lang="it-IT" sz="1800" b="1" i="1" dirty="0"/>
              <a:t>GET</a:t>
            </a:r>
            <a:r>
              <a:rPr lang="it-IT" sz="1800" i="1" dirty="0"/>
              <a:t> </a:t>
            </a:r>
            <a:r>
              <a:rPr lang="it-IT" sz="1800" dirty="0"/>
              <a:t>che ha come intestazione un parametro «</a:t>
            </a:r>
            <a:r>
              <a:rPr lang="it-IT" sz="1800" b="1" i="1" dirty="0"/>
              <a:t>mod</a:t>
            </a:r>
            <a:r>
              <a:rPr lang="it-IT" sz="1800" i="1" dirty="0"/>
              <a:t>» </a:t>
            </a:r>
            <a:r>
              <a:rPr lang="it-IT" sz="1800" dirty="0"/>
              <a:t>impostato a «</a:t>
            </a:r>
            <a:r>
              <a:rPr lang="it-IT" sz="1800" b="1" i="1" dirty="0" err="1"/>
              <a:t>read</a:t>
            </a:r>
            <a:r>
              <a:rPr lang="it-IT" sz="1800" i="1" dirty="0"/>
              <a:t>». L</a:t>
            </a:r>
            <a:r>
              <a:rPr lang="it-IT" sz="1800" dirty="0"/>
              <a:t>a funzione lambda risponde quindi con la lista dei nomi degli eventi presenti sul database. All’avvio si presenta quindi all’utente tale lista, ed egli si limita ad inserire nella casella di testo il nome dell’evento da scaricare ed invia una richiesta </a:t>
            </a:r>
            <a:r>
              <a:rPr lang="it-IT" sz="1800" i="1" dirty="0"/>
              <a:t>GET</a:t>
            </a:r>
            <a:r>
              <a:rPr lang="it-IT" sz="1800" dirty="0"/>
              <a:t> con parametro «</a:t>
            </a:r>
            <a:r>
              <a:rPr lang="it-IT" sz="1800" i="1" dirty="0"/>
              <a:t>mod»</a:t>
            </a:r>
            <a:r>
              <a:rPr lang="it-IT" sz="1800" dirty="0"/>
              <a:t> impostato a «</a:t>
            </a:r>
            <a:r>
              <a:rPr lang="it-IT" sz="1800" b="1" i="1" dirty="0"/>
              <a:t>download</a:t>
            </a:r>
            <a:r>
              <a:rPr lang="it-IT" sz="1800" i="1" dirty="0"/>
              <a:t>». </a:t>
            </a:r>
            <a:r>
              <a:rPr lang="it-IT" sz="1800" dirty="0"/>
              <a:t>La funzione lambda cerca quindi il file richiesto nel bucket e lo restituisce nel </a:t>
            </a:r>
            <a:r>
              <a:rPr lang="it-IT" sz="1800" i="1" dirty="0"/>
              <a:t>body</a:t>
            </a:r>
            <a:r>
              <a:rPr lang="it-IT" sz="1800" dirty="0"/>
              <a:t> della risposta. L’applicazione scrive quindi il contenuto in un file </a:t>
            </a:r>
            <a:r>
              <a:rPr lang="it-IT" sz="1800" dirty="0" err="1"/>
              <a:t>json</a:t>
            </a:r>
            <a:r>
              <a:rPr lang="it-IT" sz="1800" dirty="0"/>
              <a:t> in locale nella cartella «</a:t>
            </a:r>
            <a:r>
              <a:rPr lang="it-IT" sz="1800" i="1" dirty="0"/>
              <a:t>downloads»</a:t>
            </a:r>
            <a:r>
              <a:rPr lang="it-IT" sz="1800" dirty="0"/>
              <a:t> presente nella directory del progetto.</a:t>
            </a:r>
          </a:p>
        </p:txBody>
      </p:sp>
    </p:spTree>
    <p:extLst>
      <p:ext uri="{BB962C8B-B14F-4D97-AF65-F5344CB8AC3E}">
        <p14:creationId xmlns:p14="http://schemas.microsoft.com/office/powerpoint/2010/main" val="137754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6" name="Immagine 5">
            <a:extLst>
              <a:ext uri="{FF2B5EF4-FFF2-40B4-BE49-F238E27FC236}">
                <a16:creationId xmlns:a16="http://schemas.microsoft.com/office/drawing/2014/main" id="{E337A22C-CC99-D500-A4C9-81A29B0F3CB7}"/>
              </a:ext>
            </a:extLst>
          </p:cNvPr>
          <p:cNvPicPr>
            <a:picLocks noChangeAspect="1"/>
          </p:cNvPicPr>
          <p:nvPr/>
        </p:nvPicPr>
        <p:blipFill>
          <a:blip r:embed="rId2"/>
          <a:stretch>
            <a:fillRect/>
          </a:stretch>
        </p:blipFill>
        <p:spPr>
          <a:xfrm>
            <a:off x="4558911" y="209649"/>
            <a:ext cx="3234515" cy="2529076"/>
          </a:xfrm>
          <a:prstGeom prst="rect">
            <a:avLst/>
          </a:prstGeom>
        </p:spPr>
      </p:pic>
      <p:pic>
        <p:nvPicPr>
          <p:cNvPr id="7" name="Immagine 6">
            <a:extLst>
              <a:ext uri="{FF2B5EF4-FFF2-40B4-BE49-F238E27FC236}">
                <a16:creationId xmlns:a16="http://schemas.microsoft.com/office/drawing/2014/main" id="{BF9A7A09-C3AC-0117-E938-DE3B20030E48}"/>
              </a:ext>
            </a:extLst>
          </p:cNvPr>
          <p:cNvPicPr>
            <a:picLocks noChangeAspect="1"/>
          </p:cNvPicPr>
          <p:nvPr/>
        </p:nvPicPr>
        <p:blipFill>
          <a:blip r:embed="rId3"/>
          <a:stretch>
            <a:fillRect/>
          </a:stretch>
        </p:blipFill>
        <p:spPr>
          <a:xfrm>
            <a:off x="3657599" y="3067051"/>
            <a:ext cx="7875591" cy="2934194"/>
          </a:xfrm>
          <a:prstGeom prst="rect">
            <a:avLst/>
          </a:prstGeom>
        </p:spPr>
      </p:pic>
      <p:cxnSp>
        <p:nvCxnSpPr>
          <p:cNvPr id="9" name="Connettore a gomito 8">
            <a:extLst>
              <a:ext uri="{FF2B5EF4-FFF2-40B4-BE49-F238E27FC236}">
                <a16:creationId xmlns:a16="http://schemas.microsoft.com/office/drawing/2014/main" id="{51DE386C-D65F-8E94-9E6B-F0D944C87C83}"/>
              </a:ext>
            </a:extLst>
          </p:cNvPr>
          <p:cNvCxnSpPr/>
          <p:nvPr/>
        </p:nvCxnSpPr>
        <p:spPr>
          <a:xfrm>
            <a:off x="8020050" y="1323975"/>
            <a:ext cx="1628775" cy="1514475"/>
          </a:xfrm>
          <a:prstGeom prst="bentConnector3">
            <a:avLst>
              <a:gd name="adj1" fmla="val 99839"/>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07DE097-40F7-C61D-35EC-725F070BE617}"/>
              </a:ext>
            </a:extLst>
          </p:cNvPr>
          <p:cNvCxnSpPr>
            <a:cxnSpLocks/>
          </p:cNvCxnSpPr>
          <p:nvPr/>
        </p:nvCxnSpPr>
        <p:spPr>
          <a:xfrm>
            <a:off x="7669764" y="6148873"/>
            <a:ext cx="0" cy="625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7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4" name="Immagine 3" descr="Immagine che contiene testo&#10;&#10;Descrizione generata automaticamente">
            <a:extLst>
              <a:ext uri="{FF2B5EF4-FFF2-40B4-BE49-F238E27FC236}">
                <a16:creationId xmlns:a16="http://schemas.microsoft.com/office/drawing/2014/main" id="{430182C4-932E-9E53-809B-8A351B65541F}"/>
              </a:ext>
            </a:extLst>
          </p:cNvPr>
          <p:cNvPicPr>
            <a:picLocks noChangeAspect="1"/>
          </p:cNvPicPr>
          <p:nvPr/>
        </p:nvPicPr>
        <p:blipFill>
          <a:blip r:embed="rId2"/>
          <a:stretch>
            <a:fillRect/>
          </a:stretch>
        </p:blipFill>
        <p:spPr>
          <a:xfrm>
            <a:off x="4171951" y="2081212"/>
            <a:ext cx="7121725" cy="3790928"/>
          </a:xfrm>
          <a:prstGeom prst="rect">
            <a:avLst/>
          </a:prstGeom>
        </p:spPr>
      </p:pic>
      <p:cxnSp>
        <p:nvCxnSpPr>
          <p:cNvPr id="14" name="Connettore 2 13">
            <a:extLst>
              <a:ext uri="{FF2B5EF4-FFF2-40B4-BE49-F238E27FC236}">
                <a16:creationId xmlns:a16="http://schemas.microsoft.com/office/drawing/2014/main" id="{6A3FF0A3-046A-D0D6-D583-2C75B3364061}"/>
              </a:ext>
            </a:extLst>
          </p:cNvPr>
          <p:cNvCxnSpPr/>
          <p:nvPr/>
        </p:nvCxnSpPr>
        <p:spPr>
          <a:xfrm>
            <a:off x="7604449" y="531845"/>
            <a:ext cx="0" cy="1306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79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a:t>
            </a:r>
            <a:r>
              <a:rPr lang="it-IT" sz="3200" dirty="0" err="1"/>
              <a:t>result</a:t>
            </a:r>
            <a:endParaRPr lang="it-IT" sz="3200" dirty="0"/>
          </a:p>
        </p:txBody>
      </p:sp>
      <p:pic>
        <p:nvPicPr>
          <p:cNvPr id="5" name="Immagine 4" descr="Immagine che contiene testo&#10;&#10;Descrizione generata automaticamente">
            <a:extLst>
              <a:ext uri="{FF2B5EF4-FFF2-40B4-BE49-F238E27FC236}">
                <a16:creationId xmlns:a16="http://schemas.microsoft.com/office/drawing/2014/main" id="{20B07B9A-104A-4C83-737C-22ABDA7111E1}"/>
              </a:ext>
            </a:extLst>
          </p:cNvPr>
          <p:cNvPicPr>
            <a:picLocks noChangeAspect="1"/>
          </p:cNvPicPr>
          <p:nvPr/>
        </p:nvPicPr>
        <p:blipFill>
          <a:blip r:embed="rId2"/>
          <a:stretch>
            <a:fillRect/>
          </a:stretch>
        </p:blipFill>
        <p:spPr>
          <a:xfrm>
            <a:off x="3908456" y="200106"/>
            <a:ext cx="7166982" cy="3441348"/>
          </a:xfrm>
          <a:prstGeom prst="rect">
            <a:avLst/>
          </a:prstGeom>
        </p:spPr>
      </p:pic>
      <p:pic>
        <p:nvPicPr>
          <p:cNvPr id="6" name="Immagine 5">
            <a:extLst>
              <a:ext uri="{FF2B5EF4-FFF2-40B4-BE49-F238E27FC236}">
                <a16:creationId xmlns:a16="http://schemas.microsoft.com/office/drawing/2014/main" id="{AB844E88-6D3B-A64E-538A-B97B2ED25BF1}"/>
              </a:ext>
            </a:extLst>
          </p:cNvPr>
          <p:cNvPicPr>
            <a:picLocks noChangeAspect="1"/>
          </p:cNvPicPr>
          <p:nvPr/>
        </p:nvPicPr>
        <p:blipFill>
          <a:blip r:embed="rId3"/>
          <a:stretch>
            <a:fillRect/>
          </a:stretch>
        </p:blipFill>
        <p:spPr>
          <a:xfrm>
            <a:off x="3908456" y="3424428"/>
            <a:ext cx="7166982" cy="3135005"/>
          </a:xfrm>
          <a:prstGeom prst="rect">
            <a:avLst/>
          </a:prstGeom>
        </p:spPr>
      </p:pic>
    </p:spTree>
    <p:extLst>
      <p:ext uri="{BB962C8B-B14F-4D97-AF65-F5344CB8AC3E}">
        <p14:creationId xmlns:p14="http://schemas.microsoft.com/office/powerpoint/2010/main" val="51068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log</a:t>
            </a:r>
          </a:p>
        </p:txBody>
      </p:sp>
      <p:pic>
        <p:nvPicPr>
          <p:cNvPr id="3" name="Immagine 2">
            <a:extLst>
              <a:ext uri="{FF2B5EF4-FFF2-40B4-BE49-F238E27FC236}">
                <a16:creationId xmlns:a16="http://schemas.microsoft.com/office/drawing/2014/main" id="{66AB19E8-D127-200A-8F07-C2B42F4850C3}"/>
              </a:ext>
            </a:extLst>
          </p:cNvPr>
          <p:cNvPicPr>
            <a:picLocks noChangeAspect="1"/>
          </p:cNvPicPr>
          <p:nvPr/>
        </p:nvPicPr>
        <p:blipFill>
          <a:blip r:embed="rId2"/>
          <a:stretch>
            <a:fillRect/>
          </a:stretch>
        </p:blipFill>
        <p:spPr>
          <a:xfrm>
            <a:off x="3601616" y="1637362"/>
            <a:ext cx="8225497" cy="3941205"/>
          </a:xfrm>
          <a:prstGeom prst="rect">
            <a:avLst/>
          </a:prstGeom>
        </p:spPr>
      </p:pic>
    </p:spTree>
    <p:extLst>
      <p:ext uri="{BB962C8B-B14F-4D97-AF65-F5344CB8AC3E}">
        <p14:creationId xmlns:p14="http://schemas.microsoft.com/office/powerpoint/2010/main" val="124326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A46709-9943-A280-A031-B2A5ACE21271}"/>
              </a:ext>
            </a:extLst>
          </p:cNvPr>
          <p:cNvSpPr>
            <a:spLocks noGrp="1"/>
          </p:cNvSpPr>
          <p:nvPr>
            <p:ph type="title"/>
          </p:nvPr>
        </p:nvSpPr>
        <p:spPr/>
        <p:txBody>
          <a:bodyPr/>
          <a:lstStyle/>
          <a:p>
            <a:r>
              <a:rPr lang="it-IT" dirty="0"/>
              <a:t>GitHub</a:t>
            </a:r>
          </a:p>
        </p:txBody>
      </p:sp>
      <p:sp>
        <p:nvSpPr>
          <p:cNvPr id="3" name="Segnaposto contenuto 2">
            <a:extLst>
              <a:ext uri="{FF2B5EF4-FFF2-40B4-BE49-F238E27FC236}">
                <a16:creationId xmlns:a16="http://schemas.microsoft.com/office/drawing/2014/main" id="{46DCCA22-A17D-183F-4085-1F9132701E5E}"/>
              </a:ext>
            </a:extLst>
          </p:cNvPr>
          <p:cNvSpPr>
            <a:spLocks noGrp="1"/>
          </p:cNvSpPr>
          <p:nvPr>
            <p:ph idx="1"/>
          </p:nvPr>
        </p:nvSpPr>
        <p:spPr/>
        <p:txBody>
          <a:bodyPr/>
          <a:lstStyle/>
          <a:p>
            <a:pPr marL="0" indent="0">
              <a:buNone/>
            </a:pPr>
            <a:r>
              <a:rPr lang="it-IT" dirty="0"/>
              <a:t>Link alla repository con le applicazioni </a:t>
            </a:r>
            <a:r>
              <a:rPr lang="it-IT" b="1" i="1" dirty="0" err="1"/>
              <a:t>uploaderApp</a:t>
            </a:r>
            <a:r>
              <a:rPr lang="it-IT" dirty="0"/>
              <a:t> e </a:t>
            </a:r>
            <a:r>
              <a:rPr lang="it-IT" b="1" i="1" dirty="0" err="1"/>
              <a:t>readerApp</a:t>
            </a:r>
            <a:r>
              <a:rPr lang="it-IT" i="1" dirty="0"/>
              <a:t> </a:t>
            </a:r>
            <a:r>
              <a:rPr lang="it-IT" dirty="0"/>
              <a:t>e gli screenshot in formato .jpeg</a:t>
            </a:r>
            <a:r>
              <a:rPr lang="it-IT" i="1" dirty="0"/>
              <a:t> </a:t>
            </a:r>
            <a:r>
              <a:rPr lang="it-IT" dirty="0"/>
              <a:t>visibili pubblicamente:</a:t>
            </a:r>
          </a:p>
          <a:p>
            <a:pPr marL="0" indent="0">
              <a:buNone/>
            </a:pPr>
            <a:r>
              <a:rPr lang="it-IT" dirty="0">
                <a:hlinkClick r:id="rId2"/>
              </a:rPr>
              <a:t>https://github.com/MatiasNegro/tcm_homeworks_and_project</a:t>
            </a:r>
            <a:endParaRPr lang="it-IT" dirty="0"/>
          </a:p>
        </p:txBody>
      </p:sp>
    </p:spTree>
    <p:extLst>
      <p:ext uri="{BB962C8B-B14F-4D97-AF65-F5344CB8AC3E}">
        <p14:creationId xmlns:p14="http://schemas.microsoft.com/office/powerpoint/2010/main" val="57677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9C30BB20-88A1-ACE5-A486-B45C04E5742B}"/>
              </a:ext>
            </a:extLst>
          </p:cNvPr>
          <p:cNvSpPr/>
          <p:nvPr/>
        </p:nvSpPr>
        <p:spPr>
          <a:xfrm>
            <a:off x="287692" y="214603"/>
            <a:ext cx="11616614" cy="8210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C37141D7-9AF5-654C-720F-BBD6124E2E20}"/>
              </a:ext>
            </a:extLst>
          </p:cNvPr>
          <p:cNvSpPr txBox="1"/>
          <p:nvPr/>
        </p:nvSpPr>
        <p:spPr>
          <a:xfrm>
            <a:off x="800877" y="394318"/>
            <a:ext cx="10590245" cy="461665"/>
          </a:xfrm>
          <a:prstGeom prst="rect">
            <a:avLst/>
          </a:prstGeom>
          <a:noFill/>
        </p:spPr>
        <p:txBody>
          <a:bodyPr wrap="square" rtlCol="0">
            <a:spAutoFit/>
          </a:bodyPr>
          <a:lstStyle/>
          <a:p>
            <a:r>
              <a:rPr lang="it-IT" sz="2400" dirty="0">
                <a:solidFill>
                  <a:schemeClr val="bg1"/>
                </a:solidFill>
              </a:rPr>
              <a:t>Infrastruttura generale</a:t>
            </a:r>
          </a:p>
        </p:txBody>
      </p:sp>
      <p:pic>
        <p:nvPicPr>
          <p:cNvPr id="4" name="Immagine 3">
            <a:extLst>
              <a:ext uri="{FF2B5EF4-FFF2-40B4-BE49-F238E27FC236}">
                <a16:creationId xmlns:a16="http://schemas.microsoft.com/office/drawing/2014/main" id="{C929C369-04D9-787D-E8DE-7CAE2EFE849E}"/>
              </a:ext>
            </a:extLst>
          </p:cNvPr>
          <p:cNvPicPr>
            <a:picLocks noChangeAspect="1"/>
          </p:cNvPicPr>
          <p:nvPr/>
        </p:nvPicPr>
        <p:blipFill>
          <a:blip r:embed="rId2"/>
          <a:stretch>
            <a:fillRect/>
          </a:stretch>
        </p:blipFill>
        <p:spPr>
          <a:xfrm>
            <a:off x="985779" y="1127775"/>
            <a:ext cx="10220440" cy="5664909"/>
          </a:xfrm>
          <a:prstGeom prst="rect">
            <a:avLst/>
          </a:prstGeom>
        </p:spPr>
      </p:pic>
    </p:spTree>
    <p:extLst>
      <p:ext uri="{BB962C8B-B14F-4D97-AF65-F5344CB8AC3E}">
        <p14:creationId xmlns:p14="http://schemas.microsoft.com/office/powerpoint/2010/main" val="161277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6D09C-7E5B-673A-545E-82EF6F183F98}"/>
              </a:ext>
            </a:extLst>
          </p:cNvPr>
          <p:cNvSpPr>
            <a:spLocks noGrp="1"/>
          </p:cNvSpPr>
          <p:nvPr>
            <p:ph type="title"/>
          </p:nvPr>
        </p:nvSpPr>
        <p:spPr/>
        <p:txBody>
          <a:bodyPr>
            <a:normAutofit/>
          </a:bodyPr>
          <a:lstStyle/>
          <a:p>
            <a:r>
              <a:rPr lang="it-IT" sz="2400" dirty="0"/>
              <a:t>Utenti, permessi ed Interfaccia con il cloud</a:t>
            </a:r>
          </a:p>
        </p:txBody>
      </p:sp>
      <p:sp>
        <p:nvSpPr>
          <p:cNvPr id="3" name="Segnaposto contenuto 2">
            <a:extLst>
              <a:ext uri="{FF2B5EF4-FFF2-40B4-BE49-F238E27FC236}">
                <a16:creationId xmlns:a16="http://schemas.microsoft.com/office/drawing/2014/main" id="{058A5A85-27F0-7D10-5EEB-D7FF74BC5CAA}"/>
              </a:ext>
            </a:extLst>
          </p:cNvPr>
          <p:cNvSpPr>
            <a:spLocks noGrp="1"/>
          </p:cNvSpPr>
          <p:nvPr>
            <p:ph idx="1"/>
          </p:nvPr>
        </p:nvSpPr>
        <p:spPr>
          <a:xfrm>
            <a:off x="3620278" y="326571"/>
            <a:ext cx="7959012" cy="6260841"/>
          </a:xfrm>
        </p:spPr>
        <p:txBody>
          <a:bodyPr>
            <a:normAutofit/>
          </a:bodyPr>
          <a:lstStyle/>
          <a:p>
            <a:pPr marL="0" indent="0" algn="just">
              <a:buNone/>
            </a:pPr>
            <a:r>
              <a:rPr lang="it-IT" sz="1800" dirty="0"/>
              <a:t>Per la gestione dei permessi abbiamo creato due </a:t>
            </a:r>
            <a:r>
              <a:rPr lang="it-IT" sz="1800" i="1" dirty="0"/>
              <a:t>user </a:t>
            </a:r>
            <a:r>
              <a:rPr lang="it-IT" sz="1800" i="1" dirty="0" err="1"/>
              <a:t>pooI</a:t>
            </a:r>
            <a:r>
              <a:rPr lang="it-IT" sz="1800" i="1" dirty="0"/>
              <a:t> </a:t>
            </a:r>
            <a:r>
              <a:rPr lang="it-IT" sz="1800" dirty="0"/>
              <a:t>utilizzando il servizio </a:t>
            </a:r>
            <a:r>
              <a:rPr lang="it-IT" sz="1800" b="1" dirty="0"/>
              <a:t>Amazon Cognito</a:t>
            </a:r>
            <a:r>
              <a:rPr lang="it-IT" sz="1800" dirty="0"/>
              <a:t>: </a:t>
            </a:r>
            <a:r>
              <a:rPr lang="it-IT" sz="1800" i="1" dirty="0"/>
              <a:t>Administrator </a:t>
            </a:r>
            <a:r>
              <a:rPr lang="it-IT" sz="1800" dirty="0"/>
              <a:t>con</a:t>
            </a:r>
            <a:r>
              <a:rPr lang="it-IT" sz="1800" i="1" dirty="0"/>
              <a:t> </a:t>
            </a:r>
            <a:r>
              <a:rPr lang="it-IT" sz="1800" dirty="0"/>
              <a:t>permessi di lettura e scrittura e </a:t>
            </a:r>
            <a:r>
              <a:rPr lang="it-IT" sz="1800" i="1" dirty="0"/>
              <a:t>User</a:t>
            </a:r>
            <a:r>
              <a:rPr lang="it-IT" sz="1800" dirty="0"/>
              <a:t> solo con permessi di lettura.</a:t>
            </a:r>
          </a:p>
          <a:p>
            <a:pPr marL="0" indent="0" algn="just">
              <a:buNone/>
            </a:pPr>
            <a:r>
              <a:rPr lang="it-IT" sz="1800" b="1" dirty="0"/>
              <a:t>L’</a:t>
            </a:r>
            <a:r>
              <a:rPr lang="it-IT" sz="1800" b="1" i="1" dirty="0"/>
              <a:t>Administrator</a:t>
            </a:r>
            <a:r>
              <a:rPr lang="it-IT" sz="1800" dirty="0"/>
              <a:t> può mandare una richiesta POST all’endpoint «</a:t>
            </a:r>
            <a:r>
              <a:rPr lang="it-IT" sz="1800" i="1" dirty="0"/>
              <a:t>/upload»</a:t>
            </a:r>
            <a:r>
              <a:rPr lang="it-IT" sz="1800" dirty="0"/>
              <a:t> della gateway API per caricare molteplici file. </a:t>
            </a:r>
          </a:p>
          <a:p>
            <a:pPr marL="0" indent="0" algn="just">
              <a:buNone/>
            </a:pPr>
            <a:r>
              <a:rPr lang="it-IT" sz="1800" dirty="0"/>
              <a:t>Tale richiesta viene strutturata nel modo seguente:</a:t>
            </a:r>
          </a:p>
          <a:p>
            <a:pPr algn="just"/>
            <a:r>
              <a:rPr lang="it-IT" sz="1800" b="1" i="1" dirty="0" err="1"/>
              <a:t>Headers</a:t>
            </a:r>
            <a:r>
              <a:rPr lang="it-IT" sz="1800" i="1" dirty="0"/>
              <a:t>:</a:t>
            </a:r>
          </a:p>
          <a:p>
            <a:pPr lvl="1" algn="just"/>
            <a:r>
              <a:rPr lang="it-IT" sz="1600" i="1" dirty="0" err="1"/>
              <a:t>idToken</a:t>
            </a:r>
            <a:r>
              <a:rPr lang="it-IT" sz="1600" i="1" dirty="0"/>
              <a:t>: </a:t>
            </a:r>
            <a:r>
              <a:rPr lang="it-IT" sz="1600" dirty="0"/>
              <a:t>token di autenticazione di Amazon Cognito;</a:t>
            </a:r>
          </a:p>
          <a:p>
            <a:pPr lvl="1" algn="just"/>
            <a:r>
              <a:rPr lang="it-IT" sz="1600" dirty="0"/>
              <a:t>Nomi dei file da caricare nel Bucket.</a:t>
            </a:r>
          </a:p>
          <a:p>
            <a:pPr algn="just"/>
            <a:r>
              <a:rPr lang="it-IT" sz="1800" b="1" i="1" dirty="0"/>
              <a:t>Body</a:t>
            </a:r>
            <a:r>
              <a:rPr lang="it-IT" sz="1800" i="1" dirty="0"/>
              <a:t>:</a:t>
            </a:r>
          </a:p>
          <a:p>
            <a:pPr lvl="1" algn="just"/>
            <a:r>
              <a:rPr lang="it-IT" sz="1600" dirty="0"/>
              <a:t>Contenuto dei file separato da una stringa di caratteri inserita dal client e riconosciuta dalla funzione lambda.</a:t>
            </a:r>
          </a:p>
          <a:p>
            <a:pPr marL="0" indent="0" algn="just">
              <a:buNone/>
            </a:pPr>
            <a:r>
              <a:rPr lang="it-IT" sz="1800" dirty="0"/>
              <a:t>L’</a:t>
            </a:r>
            <a:r>
              <a:rPr lang="it-IT" sz="1800" i="1" dirty="0"/>
              <a:t>User </a:t>
            </a:r>
            <a:r>
              <a:rPr lang="it-IT" sz="1800" dirty="0"/>
              <a:t> può solo mandare una richiesta GET all’endpoint «</a:t>
            </a:r>
            <a:r>
              <a:rPr lang="it-IT" sz="1800" i="1" dirty="0"/>
              <a:t>/download» </a:t>
            </a:r>
            <a:r>
              <a:rPr lang="it-IT" sz="1800" dirty="0"/>
              <a:t>della gateway API per ottenere i nomi degli eventi presenti sul database e scaricarne il contenuto.</a:t>
            </a:r>
          </a:p>
          <a:p>
            <a:pPr marL="0" indent="0" algn="just">
              <a:buNone/>
            </a:pPr>
            <a:r>
              <a:rPr lang="it-IT" sz="1800" dirty="0"/>
              <a:t>Si è assunto che chiunque possa registrarsi come </a:t>
            </a:r>
            <a:r>
              <a:rPr lang="it-IT" sz="1800" i="1" dirty="0"/>
              <a:t>User</a:t>
            </a:r>
            <a:r>
              <a:rPr lang="it-IT" sz="1800" dirty="0"/>
              <a:t> scegliendo nome utente e password, invece non è consentito registrarsi come Administrator se non direttamente dalla console Cognito.</a:t>
            </a:r>
            <a:endParaRPr lang="it-IT" sz="1800" i="1" dirty="0"/>
          </a:p>
        </p:txBody>
      </p:sp>
    </p:spTree>
    <p:extLst>
      <p:ext uri="{BB962C8B-B14F-4D97-AF65-F5344CB8AC3E}">
        <p14:creationId xmlns:p14="http://schemas.microsoft.com/office/powerpoint/2010/main" val="25980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5F231-1C29-DC4E-F2A8-BBFF2AB0D154}"/>
              </a:ext>
            </a:extLst>
          </p:cNvPr>
          <p:cNvSpPr>
            <a:spLocks noGrp="1"/>
          </p:cNvSpPr>
          <p:nvPr>
            <p:ph type="title"/>
          </p:nvPr>
        </p:nvSpPr>
        <p:spPr/>
        <p:txBody>
          <a:bodyPr>
            <a:normAutofit/>
          </a:bodyPr>
          <a:lstStyle/>
          <a:p>
            <a:r>
              <a:rPr lang="it-IT" sz="2400" dirty="0"/>
              <a:t>Utenti, permessi ed Interfaccia con il cloud</a:t>
            </a:r>
          </a:p>
        </p:txBody>
      </p:sp>
      <p:pic>
        <p:nvPicPr>
          <p:cNvPr id="5" name="Segnaposto contenuto 4">
            <a:extLst>
              <a:ext uri="{FF2B5EF4-FFF2-40B4-BE49-F238E27FC236}">
                <a16:creationId xmlns:a16="http://schemas.microsoft.com/office/drawing/2014/main" id="{F24533C4-16BD-0323-4577-AB2A5D7EE9EF}"/>
              </a:ext>
            </a:extLst>
          </p:cNvPr>
          <p:cNvPicPr>
            <a:picLocks noGrp="1" noChangeAspect="1"/>
          </p:cNvPicPr>
          <p:nvPr>
            <p:ph idx="1"/>
          </p:nvPr>
        </p:nvPicPr>
        <p:blipFill rotWithShape="1">
          <a:blip r:embed="rId2"/>
          <a:srcRect t="7253" b="52632"/>
          <a:stretch/>
        </p:blipFill>
        <p:spPr>
          <a:xfrm>
            <a:off x="3899281" y="758241"/>
            <a:ext cx="7477041" cy="5332374"/>
          </a:xfrm>
          <a:ln>
            <a:solidFill>
              <a:schemeClr val="tx1"/>
            </a:solidFill>
          </a:ln>
        </p:spPr>
      </p:pic>
    </p:spTree>
    <p:extLst>
      <p:ext uri="{BB962C8B-B14F-4D97-AF65-F5344CB8AC3E}">
        <p14:creationId xmlns:p14="http://schemas.microsoft.com/office/powerpoint/2010/main" val="413472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74447-B0C4-91B6-EF34-4038D4BD74AE}"/>
              </a:ext>
            </a:extLst>
          </p:cNvPr>
          <p:cNvSpPr>
            <a:spLocks noGrp="1"/>
          </p:cNvSpPr>
          <p:nvPr>
            <p:ph type="title"/>
          </p:nvPr>
        </p:nvSpPr>
        <p:spPr/>
        <p:txBody>
          <a:bodyPr>
            <a:normAutofit/>
          </a:bodyPr>
          <a:lstStyle/>
          <a:p>
            <a:r>
              <a:rPr lang="it-IT" sz="2800" dirty="0"/>
              <a:t>Gateway API e API endpoint</a:t>
            </a:r>
          </a:p>
        </p:txBody>
      </p:sp>
      <p:sp>
        <p:nvSpPr>
          <p:cNvPr id="3" name="Segnaposto contenuto 2">
            <a:extLst>
              <a:ext uri="{FF2B5EF4-FFF2-40B4-BE49-F238E27FC236}">
                <a16:creationId xmlns:a16="http://schemas.microsoft.com/office/drawing/2014/main" id="{C84040D0-6D39-7EAB-C12B-E3E5D420A2EF}"/>
              </a:ext>
            </a:extLst>
          </p:cNvPr>
          <p:cNvSpPr>
            <a:spLocks noGrp="1"/>
          </p:cNvSpPr>
          <p:nvPr>
            <p:ph idx="1"/>
          </p:nvPr>
        </p:nvSpPr>
        <p:spPr>
          <a:xfrm>
            <a:off x="3887930" y="368652"/>
            <a:ext cx="7315200" cy="6111552"/>
          </a:xfrm>
        </p:spPr>
        <p:txBody>
          <a:bodyPr>
            <a:normAutofit/>
          </a:bodyPr>
          <a:lstStyle/>
          <a:p>
            <a:pPr marL="0" indent="0" algn="just">
              <a:buNone/>
            </a:pPr>
            <a:r>
              <a:rPr lang="it-IT" dirty="0"/>
              <a:t>È stata utilizzata una REST API dal servizio Gateway API. Quando viene inviata una richiesta all’API, questa cerca un «</a:t>
            </a:r>
            <a:r>
              <a:rPr lang="it-IT" b="1" i="1" dirty="0" err="1"/>
              <a:t>header</a:t>
            </a:r>
            <a:r>
              <a:rPr lang="it-IT" i="1" dirty="0"/>
              <a:t>» </a:t>
            </a:r>
            <a:r>
              <a:rPr lang="it-IT" dirty="0"/>
              <a:t>denominato «</a:t>
            </a:r>
            <a:r>
              <a:rPr lang="it-IT" b="1" i="1" dirty="0" err="1"/>
              <a:t>Authorization</a:t>
            </a:r>
            <a:r>
              <a:rPr lang="it-IT" i="1" dirty="0"/>
              <a:t>» </a:t>
            </a:r>
            <a:r>
              <a:rPr lang="it-IT" dirty="0"/>
              <a:t>contenente l’«</a:t>
            </a:r>
            <a:r>
              <a:rPr lang="it-IT" b="1" dirty="0" err="1"/>
              <a:t>idToken</a:t>
            </a:r>
            <a:r>
              <a:rPr lang="it-IT" dirty="0"/>
              <a:t>» di Amazon Cognito. Verifica poi che questo id corrisponda all’id assegnato all’utente da Cognito nella corretta </a:t>
            </a:r>
            <a:r>
              <a:rPr lang="it-IT" i="1" dirty="0"/>
              <a:t>user pool.</a:t>
            </a:r>
          </a:p>
          <a:p>
            <a:pPr marL="0" indent="0" algn="just">
              <a:buNone/>
            </a:pPr>
            <a:r>
              <a:rPr lang="it-IT" dirty="0"/>
              <a:t>I due endpoint dell’API si interfacciano rispettivamente a due funzioni Lambda distinte:</a:t>
            </a:r>
          </a:p>
        </p:txBody>
      </p:sp>
    </p:spTree>
    <p:extLst>
      <p:ext uri="{BB962C8B-B14F-4D97-AF65-F5344CB8AC3E}">
        <p14:creationId xmlns:p14="http://schemas.microsoft.com/office/powerpoint/2010/main" val="272767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3EF2D-FED2-434E-E3FE-F66E36CED099}"/>
              </a:ext>
            </a:extLst>
          </p:cNvPr>
          <p:cNvSpPr>
            <a:spLocks noGrp="1"/>
          </p:cNvSpPr>
          <p:nvPr>
            <p:ph type="title"/>
          </p:nvPr>
        </p:nvSpPr>
        <p:spPr/>
        <p:txBody>
          <a:bodyPr>
            <a:normAutofit/>
          </a:bodyPr>
          <a:lstStyle/>
          <a:p>
            <a:r>
              <a:rPr lang="it-IT" sz="2800" dirty="0"/>
              <a:t>Gateway API e API endpoint</a:t>
            </a:r>
          </a:p>
        </p:txBody>
      </p:sp>
      <p:pic>
        <p:nvPicPr>
          <p:cNvPr id="5" name="Segnaposto contenuto 4">
            <a:extLst>
              <a:ext uri="{FF2B5EF4-FFF2-40B4-BE49-F238E27FC236}">
                <a16:creationId xmlns:a16="http://schemas.microsoft.com/office/drawing/2014/main" id="{9D0482CA-F571-EB00-4D0E-C28EDA8F2D0B}"/>
              </a:ext>
            </a:extLst>
          </p:cNvPr>
          <p:cNvPicPr>
            <a:picLocks noGrp="1" noChangeAspect="1"/>
          </p:cNvPicPr>
          <p:nvPr>
            <p:ph idx="1"/>
          </p:nvPr>
        </p:nvPicPr>
        <p:blipFill rotWithShape="1">
          <a:blip r:embed="rId2"/>
          <a:srcRect l="500" t="7272" r="47241" b="33788"/>
          <a:stretch/>
        </p:blipFill>
        <p:spPr>
          <a:xfrm>
            <a:off x="3594100" y="130324"/>
            <a:ext cx="3301893" cy="6611665"/>
          </a:xfrm>
          <a:ln>
            <a:solidFill>
              <a:schemeClr val="tx1"/>
            </a:solidFill>
          </a:ln>
          <a:effectLst>
            <a:softEdge rad="0"/>
          </a:effectLst>
        </p:spPr>
      </p:pic>
      <p:pic>
        <p:nvPicPr>
          <p:cNvPr id="7" name="Immagine 6">
            <a:extLst>
              <a:ext uri="{FF2B5EF4-FFF2-40B4-BE49-F238E27FC236}">
                <a16:creationId xmlns:a16="http://schemas.microsoft.com/office/drawing/2014/main" id="{0497209E-2F35-527A-2D10-2CA44D7C8F1C}"/>
              </a:ext>
            </a:extLst>
          </p:cNvPr>
          <p:cNvPicPr>
            <a:picLocks noChangeAspect="1"/>
          </p:cNvPicPr>
          <p:nvPr/>
        </p:nvPicPr>
        <p:blipFill rotWithShape="1">
          <a:blip r:embed="rId3"/>
          <a:srcRect t="7425" r="794" b="37725"/>
          <a:stretch/>
        </p:blipFill>
        <p:spPr>
          <a:xfrm>
            <a:off x="7399177" y="130324"/>
            <a:ext cx="3301894" cy="3245522"/>
          </a:xfrm>
          <a:prstGeom prst="rect">
            <a:avLst/>
          </a:prstGeom>
          <a:ln>
            <a:solidFill>
              <a:schemeClr val="tx1"/>
            </a:solidFill>
          </a:ln>
        </p:spPr>
      </p:pic>
      <p:pic>
        <p:nvPicPr>
          <p:cNvPr id="9" name="Immagine 8">
            <a:extLst>
              <a:ext uri="{FF2B5EF4-FFF2-40B4-BE49-F238E27FC236}">
                <a16:creationId xmlns:a16="http://schemas.microsoft.com/office/drawing/2014/main" id="{38FE5259-2C9C-77AE-EA25-96457D7A08D3}"/>
              </a:ext>
            </a:extLst>
          </p:cNvPr>
          <p:cNvPicPr>
            <a:picLocks noChangeAspect="1"/>
          </p:cNvPicPr>
          <p:nvPr/>
        </p:nvPicPr>
        <p:blipFill rotWithShape="1">
          <a:blip r:embed="rId4"/>
          <a:srcRect l="1" t="7428" r="-31" b="38199"/>
          <a:stretch/>
        </p:blipFill>
        <p:spPr>
          <a:xfrm>
            <a:off x="7399177" y="3473010"/>
            <a:ext cx="3301894" cy="3190765"/>
          </a:xfrm>
          <a:prstGeom prst="rect">
            <a:avLst/>
          </a:prstGeom>
          <a:ln>
            <a:solidFill>
              <a:schemeClr val="tx1"/>
            </a:solidFill>
          </a:ln>
        </p:spPr>
      </p:pic>
    </p:spTree>
    <p:extLst>
      <p:ext uri="{BB962C8B-B14F-4D97-AF65-F5344CB8AC3E}">
        <p14:creationId xmlns:p14="http://schemas.microsoft.com/office/powerpoint/2010/main" val="372202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B7131-9C4E-3A78-55A3-BDE9366E5121}"/>
              </a:ext>
            </a:extLst>
          </p:cNvPr>
          <p:cNvSpPr>
            <a:spLocks noGrp="1"/>
          </p:cNvSpPr>
          <p:nvPr>
            <p:ph type="title"/>
          </p:nvPr>
        </p:nvSpPr>
        <p:spPr/>
        <p:txBody>
          <a:bodyPr>
            <a:normAutofit/>
          </a:bodyPr>
          <a:lstStyle/>
          <a:p>
            <a:r>
              <a:rPr lang="it-IT" sz="2800" dirty="0"/>
              <a:t>Funzioni Lambda</a:t>
            </a:r>
          </a:p>
        </p:txBody>
      </p:sp>
      <p:sp>
        <p:nvSpPr>
          <p:cNvPr id="3" name="Segnaposto contenuto 2">
            <a:extLst>
              <a:ext uri="{FF2B5EF4-FFF2-40B4-BE49-F238E27FC236}">
                <a16:creationId xmlns:a16="http://schemas.microsoft.com/office/drawing/2014/main" id="{8D6B2174-DF6F-67D5-FF30-D7B6EFDBA071}"/>
              </a:ext>
            </a:extLst>
          </p:cNvPr>
          <p:cNvSpPr>
            <a:spLocks noGrp="1"/>
          </p:cNvSpPr>
          <p:nvPr>
            <p:ph idx="1"/>
          </p:nvPr>
        </p:nvSpPr>
        <p:spPr/>
        <p:txBody>
          <a:bodyPr/>
          <a:lstStyle/>
          <a:p>
            <a:pPr algn="just"/>
            <a:r>
              <a:rPr lang="it-IT" b="1" i="1" dirty="0" err="1"/>
              <a:t>xmlPost</a:t>
            </a:r>
            <a:r>
              <a:rPr lang="it-IT" dirty="0"/>
              <a:t> è dedicata agli utenti </a:t>
            </a:r>
            <a:r>
              <a:rPr lang="it-IT" i="1" dirty="0"/>
              <a:t>Administrator.</a:t>
            </a:r>
            <a:r>
              <a:rPr lang="it-IT" dirty="0"/>
              <a:t> Rielabora il </a:t>
            </a:r>
            <a:r>
              <a:rPr lang="it-IT" i="1" dirty="0"/>
              <a:t>body</a:t>
            </a:r>
            <a:r>
              <a:rPr lang="it-IT" dirty="0"/>
              <a:t> della richiesta separandolo in più file e caricandoli uno per uno all’interno del Bucket S3. Vengono caricati anche se il nome del file è già presente nel bucket, aggiungendo il prefisso «</a:t>
            </a:r>
            <a:r>
              <a:rPr lang="it-IT" i="1" dirty="0"/>
              <a:t>new_» </a:t>
            </a:r>
            <a:r>
              <a:rPr lang="it-IT" dirty="0"/>
              <a:t>al nome scelto dall’utente</a:t>
            </a:r>
            <a:r>
              <a:rPr lang="it-IT" i="1" dirty="0"/>
              <a:t>.</a:t>
            </a:r>
          </a:p>
          <a:p>
            <a:pPr algn="just"/>
            <a:r>
              <a:rPr lang="it-IT" b="1" i="1" dirty="0" err="1"/>
              <a:t>readerFunction</a:t>
            </a:r>
            <a:r>
              <a:rPr lang="it-IT" dirty="0"/>
              <a:t> è dedicata agli utenti </a:t>
            </a:r>
            <a:r>
              <a:rPr lang="it-IT" i="1" dirty="0"/>
              <a:t>Users.</a:t>
            </a:r>
            <a:r>
              <a:rPr lang="it-IT" dirty="0"/>
              <a:t> Consente di prelevare tutti i nomi degli eventi o di scaricare il contenuto direttamente dal database. Deve essere presente nell’«</a:t>
            </a:r>
            <a:r>
              <a:rPr lang="it-IT" b="1" i="1" dirty="0" err="1"/>
              <a:t>header</a:t>
            </a:r>
            <a:r>
              <a:rPr lang="it-IT" i="1" dirty="0"/>
              <a:t>» </a:t>
            </a:r>
            <a:r>
              <a:rPr lang="it-IT" dirty="0"/>
              <a:t>della richiesta un campo «</a:t>
            </a:r>
            <a:r>
              <a:rPr lang="it-IT" b="1" i="1" dirty="0"/>
              <a:t>mod</a:t>
            </a:r>
            <a:r>
              <a:rPr lang="it-IT" i="1" dirty="0"/>
              <a:t>»</a:t>
            </a:r>
            <a:r>
              <a:rPr lang="it-IT" dirty="0"/>
              <a:t> settato a </a:t>
            </a:r>
            <a:r>
              <a:rPr lang="it-IT" i="1" dirty="0"/>
              <a:t>«</a:t>
            </a:r>
            <a:r>
              <a:rPr lang="it-IT" b="1" i="1" dirty="0" err="1"/>
              <a:t>read</a:t>
            </a:r>
            <a:r>
              <a:rPr lang="it-IT" i="1" dirty="0"/>
              <a:t>» </a:t>
            </a:r>
            <a:r>
              <a:rPr lang="it-IT" dirty="0"/>
              <a:t>o </a:t>
            </a:r>
            <a:r>
              <a:rPr lang="it-IT" sz="1800" i="1" dirty="0"/>
              <a:t>«</a:t>
            </a:r>
            <a:r>
              <a:rPr lang="it-IT" sz="1800" b="1" i="1" dirty="0"/>
              <a:t>download</a:t>
            </a:r>
            <a:r>
              <a:rPr lang="it-IT" sz="1800" i="1" dirty="0"/>
              <a:t>»</a:t>
            </a:r>
            <a:r>
              <a:rPr lang="it-IT" sz="1800" dirty="0"/>
              <a:t> , nel primo caso la funzione Lambda restituisce i nomi degli eventi presenti nel database (si suppone che ogni volta avviata l’applicazione client vengano mostrati all’utente gli eventi presenti sul database), nel secondo caso va specificato un ulteriore «</a:t>
            </a:r>
            <a:r>
              <a:rPr lang="it-IT" sz="1800" i="1" dirty="0" err="1"/>
              <a:t>header</a:t>
            </a:r>
            <a:r>
              <a:rPr lang="it-IT" sz="1800" i="1" dirty="0"/>
              <a:t>»</a:t>
            </a:r>
            <a:r>
              <a:rPr lang="it-IT" sz="1800" dirty="0"/>
              <a:t> contenente il nome dell’evento da scaricare e la funzione preleva l’item corrispondente, in formato </a:t>
            </a:r>
            <a:r>
              <a:rPr lang="it-IT" sz="1800" b="1" dirty="0" err="1"/>
              <a:t>json</a:t>
            </a:r>
            <a:r>
              <a:rPr lang="it-IT" sz="1800" dirty="0"/>
              <a:t>, dal database e lo inserisce all’interno del «</a:t>
            </a:r>
            <a:r>
              <a:rPr lang="it-IT" sz="1800" b="1" i="1" dirty="0"/>
              <a:t>body</a:t>
            </a:r>
            <a:r>
              <a:rPr lang="it-IT" sz="1800" i="1" dirty="0"/>
              <a:t>» </a:t>
            </a:r>
            <a:r>
              <a:rPr lang="it-IT" sz="1800" dirty="0"/>
              <a:t> della risposta.</a:t>
            </a:r>
            <a:endParaRPr lang="it-IT" i="1" dirty="0"/>
          </a:p>
        </p:txBody>
      </p:sp>
    </p:spTree>
    <p:extLst>
      <p:ext uri="{BB962C8B-B14F-4D97-AF65-F5344CB8AC3E}">
        <p14:creationId xmlns:p14="http://schemas.microsoft.com/office/powerpoint/2010/main" val="3827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FEC09-9EFD-E727-8DE5-D94246D5923F}"/>
              </a:ext>
            </a:extLst>
          </p:cNvPr>
          <p:cNvSpPr>
            <a:spLocks noGrp="1"/>
          </p:cNvSpPr>
          <p:nvPr>
            <p:ph type="title"/>
          </p:nvPr>
        </p:nvSpPr>
        <p:spPr/>
        <p:txBody>
          <a:bodyPr>
            <a:normAutofit/>
          </a:bodyPr>
          <a:lstStyle/>
          <a:p>
            <a:r>
              <a:rPr lang="it-IT" sz="2800" dirty="0"/>
              <a:t>Funzioni Lambda</a:t>
            </a:r>
          </a:p>
        </p:txBody>
      </p:sp>
      <p:pic>
        <p:nvPicPr>
          <p:cNvPr id="5" name="Segnaposto contenuto 4">
            <a:extLst>
              <a:ext uri="{FF2B5EF4-FFF2-40B4-BE49-F238E27FC236}">
                <a16:creationId xmlns:a16="http://schemas.microsoft.com/office/drawing/2014/main" id="{6BFE7629-41D0-26E2-0FE7-1D27CD8A5A1E}"/>
              </a:ext>
            </a:extLst>
          </p:cNvPr>
          <p:cNvPicPr>
            <a:picLocks noGrp="1" noChangeAspect="1"/>
          </p:cNvPicPr>
          <p:nvPr>
            <p:ph idx="1"/>
          </p:nvPr>
        </p:nvPicPr>
        <p:blipFill>
          <a:blip r:embed="rId2"/>
          <a:stretch>
            <a:fillRect/>
          </a:stretch>
        </p:blipFill>
        <p:spPr>
          <a:xfrm>
            <a:off x="4058816" y="119428"/>
            <a:ext cx="6543883" cy="2842498"/>
          </a:xfrm>
          <a:ln>
            <a:solidFill>
              <a:schemeClr val="tx1"/>
            </a:solidFill>
          </a:ln>
        </p:spPr>
      </p:pic>
      <p:pic>
        <p:nvPicPr>
          <p:cNvPr id="11" name="Immagine 10">
            <a:extLst>
              <a:ext uri="{FF2B5EF4-FFF2-40B4-BE49-F238E27FC236}">
                <a16:creationId xmlns:a16="http://schemas.microsoft.com/office/drawing/2014/main" id="{F5B4BDBA-9B1F-3BC0-9C47-FC515AF29270}"/>
              </a:ext>
            </a:extLst>
          </p:cNvPr>
          <p:cNvPicPr>
            <a:picLocks noChangeAspect="1"/>
          </p:cNvPicPr>
          <p:nvPr/>
        </p:nvPicPr>
        <p:blipFill rotWithShape="1">
          <a:blip r:embed="rId3"/>
          <a:srcRect l="7929" t="17391" r="2204" b="43049"/>
          <a:stretch/>
        </p:blipFill>
        <p:spPr>
          <a:xfrm>
            <a:off x="5038531" y="3103412"/>
            <a:ext cx="4590662" cy="3592670"/>
          </a:xfrm>
          <a:prstGeom prst="rect">
            <a:avLst/>
          </a:prstGeom>
          <a:ln>
            <a:solidFill>
              <a:schemeClr val="tx1"/>
            </a:solidFill>
          </a:ln>
        </p:spPr>
      </p:pic>
    </p:spTree>
    <p:extLst>
      <p:ext uri="{BB962C8B-B14F-4D97-AF65-F5344CB8AC3E}">
        <p14:creationId xmlns:p14="http://schemas.microsoft.com/office/powerpoint/2010/main" val="234806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635017-90DA-1354-64A8-229288236183}"/>
              </a:ext>
            </a:extLst>
          </p:cNvPr>
          <p:cNvSpPr>
            <a:spLocks noGrp="1"/>
          </p:cNvSpPr>
          <p:nvPr>
            <p:ph type="title"/>
          </p:nvPr>
        </p:nvSpPr>
        <p:spPr/>
        <p:txBody>
          <a:bodyPr>
            <a:normAutofit/>
          </a:bodyPr>
          <a:lstStyle/>
          <a:p>
            <a:r>
              <a:rPr lang="it-IT" sz="2800" dirty="0"/>
              <a:t>Funzioni Lambda</a:t>
            </a:r>
          </a:p>
        </p:txBody>
      </p:sp>
      <p:pic>
        <p:nvPicPr>
          <p:cNvPr id="4" name="Segnaposto contenuto 3">
            <a:extLst>
              <a:ext uri="{FF2B5EF4-FFF2-40B4-BE49-F238E27FC236}">
                <a16:creationId xmlns:a16="http://schemas.microsoft.com/office/drawing/2014/main" id="{527914D2-205F-371B-B948-975244F0721D}"/>
              </a:ext>
            </a:extLst>
          </p:cNvPr>
          <p:cNvPicPr>
            <a:picLocks noGrp="1" noChangeAspect="1"/>
          </p:cNvPicPr>
          <p:nvPr>
            <p:ph idx="1"/>
          </p:nvPr>
        </p:nvPicPr>
        <p:blipFill rotWithShape="1">
          <a:blip r:embed="rId2"/>
          <a:srcRect l="27226" t="16387" r="7589" b="24314"/>
          <a:stretch/>
        </p:blipFill>
        <p:spPr>
          <a:xfrm>
            <a:off x="7756980" y="177479"/>
            <a:ext cx="4015394" cy="6493897"/>
          </a:xfrm>
          <a:prstGeom prst="rect">
            <a:avLst/>
          </a:prstGeom>
          <a:ln>
            <a:solidFill>
              <a:schemeClr val="tx1"/>
            </a:solidFill>
          </a:ln>
        </p:spPr>
      </p:pic>
      <p:pic>
        <p:nvPicPr>
          <p:cNvPr id="5" name="Immagine 4">
            <a:extLst>
              <a:ext uri="{FF2B5EF4-FFF2-40B4-BE49-F238E27FC236}">
                <a16:creationId xmlns:a16="http://schemas.microsoft.com/office/drawing/2014/main" id="{C513686C-18CA-B973-ABCB-036C55DEDFC5}"/>
              </a:ext>
            </a:extLst>
          </p:cNvPr>
          <p:cNvPicPr>
            <a:picLocks noChangeAspect="1"/>
          </p:cNvPicPr>
          <p:nvPr/>
        </p:nvPicPr>
        <p:blipFill rotWithShape="1">
          <a:blip r:embed="rId3"/>
          <a:srcRect l="19209" t="16387" b="12485"/>
          <a:stretch/>
        </p:blipFill>
        <p:spPr>
          <a:xfrm>
            <a:off x="3517641" y="182050"/>
            <a:ext cx="4149100" cy="6493897"/>
          </a:xfrm>
          <a:prstGeom prst="rect">
            <a:avLst/>
          </a:prstGeom>
          <a:ln>
            <a:solidFill>
              <a:schemeClr val="tx1"/>
            </a:solidFill>
          </a:ln>
        </p:spPr>
      </p:pic>
    </p:spTree>
    <p:extLst>
      <p:ext uri="{BB962C8B-B14F-4D97-AF65-F5344CB8AC3E}">
        <p14:creationId xmlns:p14="http://schemas.microsoft.com/office/powerpoint/2010/main" val="339361433"/>
      </p:ext>
    </p:extLst>
  </p:cSld>
  <p:clrMapOvr>
    <a:masterClrMapping/>
  </p:clrMapOvr>
</p:sld>
</file>

<file path=ppt/theme/theme1.xml><?xml version="1.0" encoding="utf-8"?>
<a:theme xmlns:a="http://schemas.openxmlformats.org/drawingml/2006/main" name="Cornic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1487</TotalTime>
  <Words>970</Words>
  <Application>Microsoft Office PowerPoint</Application>
  <PresentationFormat>Widescreen</PresentationFormat>
  <Paragraphs>45</Paragraphs>
  <Slides>18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18</vt:i4>
      </vt:variant>
    </vt:vector>
  </HeadingPairs>
  <TitlesOfParts>
    <vt:vector size="21" baseType="lpstr">
      <vt:lpstr>Corbel</vt:lpstr>
      <vt:lpstr>Wingdings 2</vt:lpstr>
      <vt:lpstr>Cornice</vt:lpstr>
      <vt:lpstr>Infrastruttura cloud AWS</vt:lpstr>
      <vt:lpstr>Presentazione standard di PowerPoint</vt:lpstr>
      <vt:lpstr>Utenti, permessi ed Interfaccia con il cloud</vt:lpstr>
      <vt:lpstr>Utenti, permessi ed Interfaccia con il cloud</vt:lpstr>
      <vt:lpstr>Gateway API e API endpoint</vt:lpstr>
      <vt:lpstr>Gateway API e API endpoint</vt:lpstr>
      <vt:lpstr>Funzioni Lambda</vt:lpstr>
      <vt:lpstr>Funzioni Lambda</vt:lpstr>
      <vt:lpstr>Funzioni Lambda</vt:lpstr>
      <vt:lpstr>S3 Bucket e Dynamo DB</vt:lpstr>
      <vt:lpstr>S3 Bucket e Dynamo DB</vt:lpstr>
      <vt:lpstr>Simulazione degli eventi</vt:lpstr>
      <vt:lpstr>Testing</vt:lpstr>
      <vt:lpstr>Testing</vt:lpstr>
      <vt:lpstr>Testing</vt:lpstr>
      <vt:lpstr>Testing result</vt:lpstr>
      <vt:lpstr>Testing log</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Infrastruttura AWS</dc:title>
  <dc:creator>Daniele Greco</dc:creator>
  <cp:lastModifiedBy>Daniele Greco</cp:lastModifiedBy>
  <cp:revision>12</cp:revision>
  <dcterms:created xsi:type="dcterms:W3CDTF">2022-05-01T13:25:39Z</dcterms:created>
  <dcterms:modified xsi:type="dcterms:W3CDTF">2022-05-03T20:35:15Z</dcterms:modified>
</cp:coreProperties>
</file>